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53"/>
  </p:handoutMasterIdLst>
  <p:sldIdLst>
    <p:sldId id="1047" r:id="rId3"/>
    <p:sldId id="1087" r:id="rId4"/>
    <p:sldId id="1102" r:id="rId5"/>
    <p:sldId id="1105" r:id="rId6"/>
    <p:sldId id="1119" r:id="rId7"/>
    <p:sldId id="1106" r:id="rId8"/>
    <p:sldId id="1107" r:id="rId9"/>
    <p:sldId id="1108" r:id="rId10"/>
    <p:sldId id="1109" r:id="rId11"/>
    <p:sldId id="1110" r:id="rId12"/>
    <p:sldId id="1111" r:id="rId13"/>
    <p:sldId id="1112" r:id="rId14"/>
    <p:sldId id="1113" r:id="rId15"/>
    <p:sldId id="1114" r:id="rId16"/>
    <p:sldId id="1115" r:id="rId17"/>
    <p:sldId id="1103" r:id="rId18"/>
    <p:sldId id="1129" r:id="rId19"/>
    <p:sldId id="916" r:id="rId20"/>
    <p:sldId id="859" r:id="rId22"/>
    <p:sldId id="309" r:id="rId23"/>
    <p:sldId id="1059" r:id="rId24"/>
    <p:sldId id="312" r:id="rId25"/>
    <p:sldId id="1079" r:id="rId26"/>
    <p:sldId id="340" r:id="rId27"/>
    <p:sldId id="1060" r:id="rId28"/>
    <p:sldId id="341" r:id="rId29"/>
    <p:sldId id="987" r:id="rId30"/>
    <p:sldId id="1120" r:id="rId31"/>
    <p:sldId id="342" r:id="rId32"/>
    <p:sldId id="1061" r:id="rId33"/>
    <p:sldId id="1121" r:id="rId34"/>
    <p:sldId id="343" r:id="rId35"/>
    <p:sldId id="1037" r:id="rId36"/>
    <p:sldId id="344" r:id="rId37"/>
    <p:sldId id="560" r:id="rId38"/>
    <p:sldId id="1122" r:id="rId39"/>
    <p:sldId id="345" r:id="rId40"/>
    <p:sldId id="972" r:id="rId41"/>
    <p:sldId id="1081" r:id="rId42"/>
    <p:sldId id="347" r:id="rId43"/>
    <p:sldId id="1082" r:id="rId44"/>
    <p:sldId id="1123" r:id="rId45"/>
    <p:sldId id="348" r:id="rId46"/>
    <p:sldId id="990" r:id="rId47"/>
    <p:sldId id="1124" r:id="rId48"/>
    <p:sldId id="1125" r:id="rId49"/>
    <p:sldId id="1126" r:id="rId50"/>
    <p:sldId id="1127" r:id="rId51"/>
    <p:sldId id="919" r:id="rId52"/>
  </p:sldIdLst>
  <p:sldSz cx="12192000" cy="6858000"/>
  <p:notesSz cx="6858000" cy="9144000"/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FFFF"/>
    <a:srgbClr val="3C7DE5"/>
    <a:srgbClr val="0070C0"/>
    <a:srgbClr val="203864"/>
    <a:srgbClr val="00B0F0"/>
    <a:srgbClr val="2F5597"/>
    <a:srgbClr val="385723"/>
    <a:srgbClr val="056EC3"/>
    <a:srgbClr val="376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18" autoAdjust="0"/>
  </p:normalViewPr>
  <p:slideViewPr>
    <p:cSldViewPr>
      <p:cViewPr varScale="1">
        <p:scale>
          <a:sx n="109" d="100"/>
          <a:sy n="109" d="100"/>
        </p:scale>
        <p:origin x="4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382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7" Type="http://schemas.openxmlformats.org/officeDocument/2006/relationships/tags" Target="tags/tag4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handoutMaster" Target="handoutMasters/handoutMaster1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3F8B2-962C-4CFB-AAA9-720C124999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7F5E2-B0B3-48E6-872C-0ED5892FDD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6178-B252-4FD1-947A-600332D8E7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D35F0-FBAB-4230-A074-397E598935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0413" cy="6858001"/>
          </a:xfrm>
          <a:prstGeom prst="rect">
            <a:avLst/>
          </a:prstGeom>
          <a:gradFill>
            <a:gsLst>
              <a:gs pos="38000">
                <a:schemeClr val="bg1">
                  <a:alpha val="0"/>
                </a:schemeClr>
              </a:gs>
              <a:gs pos="0">
                <a:schemeClr val="accent5">
                  <a:alpha val="17000"/>
                </a:schemeClr>
              </a:gs>
              <a:gs pos="9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金榜苑：归纳总结">
    <p:bg>
      <p:bgPr>
        <a:pattFill prst="lt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318" cy="6858318"/>
          </a:xfrm>
          <a:prstGeom prst="rect">
            <a:avLst/>
          </a:prstGeom>
          <a:solidFill>
            <a:srgbClr val="0065B0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file06.16sucai.com/2016/0802/e755f3cbe595cb6d8ae8b9b24fbb3502.jpg"/>
          <p:cNvPicPr>
            <a:picLocks noChangeAspect="1" noChangeArrowheads="1"/>
          </p:cNvPicPr>
          <p:nvPr userDrawn="1"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72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rcRect l="38052" b="9236"/>
          <a:stretch>
            <a:fillRect/>
          </a:stretch>
        </p:blipFill>
        <p:spPr>
          <a:xfrm>
            <a:off x="0" y="1844409"/>
            <a:ext cx="9266440" cy="5013908"/>
          </a:xfrm>
          <a:custGeom>
            <a:avLst/>
            <a:gdLst>
              <a:gd name="connsiteX0" fmla="*/ 0 w 8263308"/>
              <a:gd name="connsiteY0" fmla="*/ 0 h 4471041"/>
              <a:gd name="connsiteX1" fmla="*/ 8263308 w 8263308"/>
              <a:gd name="connsiteY1" fmla="*/ 0 h 4471041"/>
              <a:gd name="connsiteX2" fmla="*/ 8263308 w 8263308"/>
              <a:gd name="connsiteY2" fmla="*/ 4471041 h 4471041"/>
              <a:gd name="connsiteX3" fmla="*/ 0 w 8263308"/>
              <a:gd name="connsiteY3" fmla="*/ 4471041 h 447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3308" h="4471041">
                <a:moveTo>
                  <a:pt x="0" y="0"/>
                </a:moveTo>
                <a:lnTo>
                  <a:pt x="8263308" y="0"/>
                </a:lnTo>
                <a:lnTo>
                  <a:pt x="8263308" y="4471041"/>
                </a:lnTo>
                <a:lnTo>
                  <a:pt x="0" y="4471041"/>
                </a:lnTo>
                <a:close/>
              </a:path>
            </a:pathLst>
          </a:custGeom>
        </p:spPr>
      </p:pic>
      <p:sp>
        <p:nvSpPr>
          <p:cNvPr id="5" name="矩形: 圆角 2"/>
          <p:cNvSpPr/>
          <p:nvPr userDrawn="1"/>
        </p:nvSpPr>
        <p:spPr>
          <a:xfrm rot="5400000" flipV="1">
            <a:off x="6304280" y="-2416175"/>
            <a:ext cx="1924685" cy="9848850"/>
          </a:xfrm>
          <a:prstGeom prst="roundRect">
            <a:avLst>
              <a:gd name="adj" fmla="val 5616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20000"/>
                  <a:lumOff val="80000"/>
                  <a:alpha val="10000"/>
                </a:schemeClr>
              </a:gs>
            </a:gsLst>
            <a:lin ang="5400000" scaled="0"/>
          </a:gradFill>
          <a:ln>
            <a:gradFill>
              <a:gsLst>
                <a:gs pos="20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16200000" scaled="1"/>
            </a:gradFill>
          </a:ln>
          <a:effectLst>
            <a:outerShdw blurRad="152400" dist="38100" dir="13500000" algn="br" rotWithShape="0">
              <a:schemeClr val="accent1">
                <a:lumMod val="75000"/>
                <a:alpha val="7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59931" tIns="359931" rIns="288198" bIns="359931" numCol="1" spcCol="0" rtlCol="0" fromWordArt="0" anchor="b" anchorCtr="1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zh-CN" altLang="en-US" sz="1600" kern="0" dirty="0">
              <a:ln>
                <a:noFill/>
                <a:prstDash val="sysDot"/>
              </a:ln>
              <a:solidFill>
                <a:srgbClr val="292929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Nipic_29009329_2025022115065430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4" name="图片 3" descr="玻璃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80457" y="1700850"/>
            <a:ext cx="5689181" cy="51196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emf"/><Relationship Id="rId1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6.png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8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0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2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34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36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8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9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3" Type="http://schemas.openxmlformats.org/officeDocument/2006/relationships/slideLayout" Target="../slideLayouts/slideLayout2.xml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1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2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3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4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6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47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35.png"/><Relationship Id="rId13" Type="http://schemas.openxmlformats.org/officeDocument/2006/relationships/image" Target="../media/image49.png"/><Relationship Id="rId12" Type="http://schemas.openxmlformats.org/officeDocument/2006/relationships/image" Target="../media/image48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51.png"/><Relationship Id="rId13" Type="http://schemas.openxmlformats.org/officeDocument/2006/relationships/image" Target="../media/image35.png"/><Relationship Id="rId12" Type="http://schemas.openxmlformats.org/officeDocument/2006/relationships/image" Target="../media/image50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52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4.xml"/><Relationship Id="rId7" Type="http://schemas.openxmlformats.org/officeDocument/2006/relationships/slide" Target="slide32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55.png"/><Relationship Id="rId13" Type="http://schemas.openxmlformats.org/officeDocument/2006/relationships/image" Target="../media/image54.png"/><Relationship Id="rId12" Type="http://schemas.openxmlformats.org/officeDocument/2006/relationships/slide" Target="slide19.xml"/><Relationship Id="rId11" Type="http://schemas.openxmlformats.org/officeDocument/2006/relationships/slide" Target="slide43.xml"/><Relationship Id="rId10" Type="http://schemas.openxmlformats.org/officeDocument/2006/relationships/slide" Target="slide40.xml"/><Relationship Id="rId1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56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57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58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59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" Target="slide40.xml"/><Relationship Id="rId8" Type="http://schemas.openxmlformats.org/officeDocument/2006/relationships/slide" Target="slide37.xml"/><Relationship Id="rId7" Type="http://schemas.openxmlformats.org/officeDocument/2006/relationships/slide" Target="slide34.xml"/><Relationship Id="rId6" Type="http://schemas.openxmlformats.org/officeDocument/2006/relationships/slide" Target="slide32.xml"/><Relationship Id="rId5" Type="http://schemas.openxmlformats.org/officeDocument/2006/relationships/slide" Target="slide29.xml"/><Relationship Id="rId4" Type="http://schemas.openxmlformats.org/officeDocument/2006/relationships/slide" Target="slide26.xml"/><Relationship Id="rId3" Type="http://schemas.openxmlformats.org/officeDocument/2006/relationships/slide" Target="slide24.xml"/><Relationship Id="rId2" Type="http://schemas.openxmlformats.org/officeDocument/2006/relationships/slide" Target="slide2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png"/><Relationship Id="rId12" Type="http://schemas.openxmlformats.org/officeDocument/2006/relationships/image" Target="../media/image60.png"/><Relationship Id="rId11" Type="http://schemas.openxmlformats.org/officeDocument/2006/relationships/slide" Target="slide19.xml"/><Relationship Id="rId10" Type="http://schemas.openxmlformats.org/officeDocument/2006/relationships/slide" Target="slide43.xml"/><Relationship Id="rId1" Type="http://schemas.openxmlformats.org/officeDocument/2006/relationships/slide" Target="slide2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5360" y="583698"/>
                <a:ext cx="11089232" cy="2760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kern="100" spc="-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跟踪训练</a:t>
                </a:r>
                <a:r>
                  <a:rPr lang="en-US" altLang="zh-CN" sz="2800" kern="100" spc="-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 spc="-1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内心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外心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垂心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重心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83698"/>
                <a:ext cx="11089232" cy="2760307"/>
              </a:xfrm>
              <a:prstGeom prst="rect">
                <a:avLst/>
              </a:prstGeom>
              <a:blipFill rotWithShape="1">
                <a:blip r:embed="rId1"/>
                <a:stretch>
                  <a:fillRect l="-1" t="-5" r="3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19"/>
          <p:cNvSpPr txBox="1"/>
          <p:nvPr/>
        </p:nvSpPr>
        <p:spPr>
          <a:xfrm>
            <a:off x="183901" y="258395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350315" cy="501502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是锐角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所在平面内任意一点，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𝑃𝑂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𝑃𝐴</m:t>
                            </m:r>
                          </m:e>
                        </m:acc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𝑃𝐵</m:t>
                            </m:r>
                          </m:e>
                        </m:acc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𝑃𝐶</m:t>
                            </m:r>
                          </m:e>
                        </m:acc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是锐角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的外心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可仿照推论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进行证明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内心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定义：三角形三条内角平分线的交点，也是三角形内切圆的圆心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几何性质：三角形的内心到三边的距离相等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向量特征：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350315" cy="5015027"/>
              </a:xfrm>
              <a:prstGeom prst="rect">
                <a:avLst/>
              </a:prstGeom>
              <a:blipFill rotWithShape="1">
                <a:blip r:embed="rId1"/>
                <a:stretch>
                  <a:fillRect l="-3" t="-7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350315" cy="14676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的内心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分别是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的三个内角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所对的边长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350315" cy="1467646"/>
              </a:xfrm>
              <a:prstGeom prst="rect">
                <a:avLst/>
              </a:prstGeom>
              <a:blipFill rotWithShape="1">
                <a:blip r:embed="rId1"/>
                <a:stretch>
                  <a:fillRect l="-3" t="-23" b="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362309" y="2247450"/>
                <a:ext cx="11350315" cy="239501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设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的内切圆半径为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的内心，则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 smtClean="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endParaRPr lang="en-US" altLang="zh-CN" sz="28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𝑎𝑟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𝑏𝑟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𝑐𝑟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根据引理得，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的内心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2247450"/>
                <a:ext cx="11350315" cy="2395015"/>
              </a:xfrm>
              <a:prstGeom prst="rect">
                <a:avLst/>
              </a:prstGeom>
              <a:blipFill rotWithShape="1">
                <a:blip r:embed="rId2"/>
                <a:stretch>
                  <a:fillRect l="-3" t="-8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494331" cy="2511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所在平面内任意一点，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的内心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𝑃𝑂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endParaRPr lang="en-US" altLang="zh-CN" sz="28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𝑎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𝑃𝐴</m:t>
                            </m:r>
                          </m:e>
                        </m:acc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𝑏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𝑃𝐵</m:t>
                            </m:r>
                          </m:e>
                        </m:acc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𝑐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𝑃𝐶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可仿照推论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进行证明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494331" cy="2511585"/>
              </a:xfrm>
              <a:prstGeom prst="rect">
                <a:avLst/>
              </a:prstGeom>
              <a:blipFill rotWithShape="1">
                <a:blip r:embed="rId1"/>
                <a:stretch>
                  <a:fillRect l="-3" t="-14" r="5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2309" y="762342"/>
            <a:ext cx="114943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4.</a:t>
            </a:r>
            <a:r>
              <a:rPr lang="zh-CN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垂心</a:t>
            </a:r>
            <a:endParaRPr lang="zh-CN" altLang="zh-CN" sz="1050">
              <a:solidFill>
                <a:srgbClr val="000000"/>
              </a:solidFill>
              <a:effectLst/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定义：三角形三条高所在直线的交点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effectLst/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几何性质：三角形的垂心分每条高线所得的两条线段长的乘积相等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effectLst/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向量特征</a:t>
            </a:r>
            <a:r>
              <a:rPr lang="zh-CN" altLang="zh-CN" sz="280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zh-CN" altLang="zh-CN" sz="1050">
              <a:solidFill>
                <a:srgbClr val="000000"/>
              </a:solidFill>
              <a:effectLst/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362309" y="1855481"/>
                <a:ext cx="11350315" cy="502990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非直角三角形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的垂心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|·|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|cos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π-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|·|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|cos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π-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|·|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|cos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π-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|=cos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=tan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由引理得，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非直角三角形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的垂心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 spc="-10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1855481"/>
                <a:ext cx="11350315" cy="5029903"/>
              </a:xfrm>
              <a:prstGeom prst="rect">
                <a:avLst/>
              </a:prstGeom>
              <a:blipFill rotWithShape="1">
                <a:blip r:embed="rId1"/>
                <a:stretch>
                  <a:fillRect l="-3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47822" y="1006371"/>
                <a:ext cx="11508817" cy="821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非直角三角形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的垂心</a:t>
                </a:r>
                <a:r>
                  <a:rPr lang="en-US" altLang="zh-CN" sz="2800">
                    <a:solidFill>
                      <a:srgbClr val="000000"/>
                    </a:solidFill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22" y="1006371"/>
                <a:ext cx="11508817" cy="821315"/>
              </a:xfrm>
              <a:prstGeom prst="rect">
                <a:avLst/>
              </a:prstGeom>
              <a:blipFill rotWithShape="1">
                <a:blip r:embed="rId2"/>
                <a:stretch>
                  <a:fillRect l="-4" t="-65" r="5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5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6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494331" cy="2429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非直角三角形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所在平面内任意一点，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非直角三角形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的垂心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𝑃𝑂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𝑃𝐴</m:t>
                            </m:r>
                          </m:e>
                        </m:acc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𝑃𝐵</m:t>
                            </m:r>
                          </m:e>
                        </m:acc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𝑃𝐶</m:t>
                            </m:r>
                          </m:e>
                        </m:acc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可仿照推论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进行证明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494331" cy="2429704"/>
              </a:xfrm>
              <a:prstGeom prst="rect">
                <a:avLst/>
              </a:prstGeom>
              <a:blipFill rotWithShape="1">
                <a:blip r:embed="rId1"/>
                <a:stretch>
                  <a:fillRect l="-3" t="-14" r="5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365840" y="692696"/>
                <a:ext cx="11490800" cy="55993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典例</a:t>
                </a:r>
                <a:r>
                  <a:rPr lang="zh-CN" altLang="zh-CN" sz="2800" kern="1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奔驰定理与三角形四心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重心、内心、外心、垂心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有着神秘的关联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它的具体内容是：已知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内一点，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BMC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AMC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AMB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的面积分别为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以下命题错误的是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的重心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的内心，则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BAC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=45°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=60°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的外心，</a:t>
                </a:r>
                <a:endParaRPr lang="en-US" altLang="zh-CN" sz="28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</a:t>
                </a:r>
                <a:r>
                  <a:rPr lang="zh-CN" altLang="zh-CN" sz="28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的垂心，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+4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+5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𝑀𝐶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cos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AMB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方正书宋_GBK" panose="02000000000000000000" pitchFamily="65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40" y="692696"/>
                <a:ext cx="11490800" cy="5599353"/>
              </a:xfrm>
              <a:prstGeom prst="rect">
                <a:avLst/>
              </a:prstGeom>
              <a:blipFill rotWithShape="1">
                <a:blip r:embed="rId1"/>
                <a:stretch>
                  <a:fillRect l="-1" t="-10" r="5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19"/>
          <p:cNvSpPr txBox="1"/>
          <p:nvPr/>
        </p:nvSpPr>
        <p:spPr>
          <a:xfrm>
            <a:off x="227334" y="4078997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11" name="image17.jpe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512" y="2908746"/>
            <a:ext cx="2804136" cy="1960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63525" y="188595"/>
          <a:ext cx="11770995" cy="3350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5286375" imgH="1504950" progId="Word.Document.8">
                  <p:embed/>
                </p:oleObj>
              </mc:Choice>
              <mc:Fallback>
                <p:oleObj name="" r:id="rId1" imgW="5286375" imgH="1504950" progId="Word.Document.8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3525" y="188595"/>
                        <a:ext cx="11770995" cy="33508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855595" y="1908810"/>
            <a:ext cx="878502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00"/>
              </a:spcBef>
              <a:spcAft>
                <a:spcPts val="1300"/>
              </a:spcAft>
            </a:pPr>
            <a:r>
              <a:rPr lang="zh-CN" altLang="en-US" sz="7200" b="1" kern="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黑体" panose="02010600040101010101" pitchFamily="2" charset="-122"/>
              </a:rPr>
              <a:t>课时精练</a:t>
            </a:r>
            <a:endParaRPr lang="zh-CN" sz="72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黑体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对一对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表格 21"/>
              <p:cNvGraphicFramePr>
                <a:graphicFrameLocks noGrp="1"/>
              </p:cNvGraphicFramePr>
              <p:nvPr/>
            </p:nvGraphicFramePr>
            <p:xfrm>
              <a:off x="559169" y="944232"/>
              <a:ext cx="11009440" cy="3132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23271"/>
                    <a:gridCol w="1223271"/>
                    <a:gridCol w="1223271"/>
                    <a:gridCol w="1223271"/>
                    <a:gridCol w="1223271"/>
                    <a:gridCol w="1223271"/>
                    <a:gridCol w="1223272"/>
                    <a:gridCol w="1223271"/>
                    <a:gridCol w="1223271"/>
                  </a:tblGrid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题号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3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E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7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8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答案</a:t>
                          </a:r>
                          <a:endParaRPr lang="zh-CN" altLang="en-US" sz="28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</a:rPr>
                            <a:t>A</a:t>
                          </a:r>
                          <a:endParaRPr lang="zh-CN" altLang="en-US" sz="3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ABD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  <a:tr h="7735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题号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9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10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6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735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答案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altLang="zh-CN" sz="2800" i="1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 b="0" i="0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altLang="en-US" sz="2800" kern="1200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altLang="zh-CN" sz="2800" i="1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altLang="zh-CN" sz="280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　</a:t>
                          </a:r>
                          <a:r>
                            <a:rPr lang="en-US" altLang="zh-CN" sz="280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altLang="zh-CN" sz="2800" i="1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18</m:t>
                                  </m:r>
                                </m:den>
                              </m:f>
                            </m:oMath>
                          </a14:m>
                          <a:endParaRPr lang="zh-CN" alt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gridSpan="6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表格 21"/>
              <p:cNvGraphicFramePr>
                <a:graphicFrameLocks noGrp="1"/>
              </p:cNvGraphicFramePr>
              <p:nvPr/>
            </p:nvGraphicFramePr>
            <p:xfrm>
              <a:off x="559169" y="944232"/>
              <a:ext cx="11009440" cy="3132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23271"/>
                    <a:gridCol w="1223271"/>
                    <a:gridCol w="1223271"/>
                    <a:gridCol w="1223271"/>
                    <a:gridCol w="1223271"/>
                    <a:gridCol w="1223271"/>
                    <a:gridCol w="1223272"/>
                    <a:gridCol w="1223271"/>
                    <a:gridCol w="1223271"/>
                  </a:tblGrid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题号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3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E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7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8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答案</a:t>
                          </a:r>
                          <a:endParaRPr lang="zh-CN" altLang="en-US" sz="28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</a:rPr>
                            <a:t>A</a:t>
                          </a:r>
                          <a:endParaRPr lang="zh-CN" altLang="en-US" sz="3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ABD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  <a:tr h="7735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题号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9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10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6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7343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答案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</a:blipFill>
                      </a:tcPr>
                    </a:tc>
                    <a:tc gridSpan="6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5360" y="583698"/>
                <a:ext cx="11089232" cy="16818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的外心，若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𝐴𝑂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𝐴𝑂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的值为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83698"/>
                <a:ext cx="11089232" cy="1681871"/>
              </a:xfrm>
              <a:prstGeom prst="rect">
                <a:avLst/>
              </a:prstGeom>
              <a:blipFill rotWithShape="1">
                <a:blip r:embed="rId1"/>
                <a:stretch>
                  <a:fillRect l="-1" t="-8" r="3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2855640" y="155667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80073" y="620688"/>
                <a:ext cx="11520000" cy="3233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一、单项选择题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昆明模拟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=(1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上的投影向量为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，则实数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C.-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73" y="620688"/>
                <a:ext cx="11520000" cy="3233001"/>
              </a:xfrm>
              <a:prstGeom prst="rect">
                <a:avLst/>
              </a:prstGeom>
              <a:blipFill rotWithShape="1">
                <a:blip r:embed="rId1"/>
                <a:stretch>
                  <a:fillRect l="-3" t="-9" r="2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217809" y="314096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rgbClr val="203864"/>
          </a:solidFill>
          <a:ln w="12700" cap="flat" cmpd="sng" algn="ctr">
            <a:solidFill>
              <a:srgbClr val="2038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rgbClr val="203864"/>
          </a:solidFill>
          <a:ln w="12700" cap="flat" cmpd="sng" algn="ctr">
            <a:solidFill>
              <a:srgbClr val="2038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矩形 38"/>
              <p:cNvSpPr/>
              <p:nvPr/>
            </p:nvSpPr>
            <p:spPr>
              <a:xfrm>
                <a:off x="336000" y="902353"/>
                <a:ext cx="11412000" cy="3503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上的投影向量为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·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当且仅当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时，等号成立，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的最小值为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矩形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902353"/>
                <a:ext cx="11412000" cy="3503716"/>
              </a:xfrm>
              <a:prstGeom prst="rect">
                <a:avLst/>
              </a:prstGeom>
              <a:blipFill rotWithShape="1">
                <a:blip r:embed="rId12"/>
                <a:stretch>
                  <a:fillRect l="-1" t="-1" r="4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404664"/>
                <a:ext cx="11293011" cy="4471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已知非零向量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满足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𝐶𝐴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的形状是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三边均不相等的三角形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直角三角形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等腰三角形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等边三角形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4664"/>
                <a:ext cx="11293011" cy="4471802"/>
              </a:xfrm>
              <a:prstGeom prst="rect">
                <a:avLst/>
              </a:prstGeom>
              <a:blipFill rotWithShape="1">
                <a:blip r:embed="rId1"/>
                <a:stretch>
                  <a:fillRect l="-3" t="-4" r="4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9" name="圆角矩形 58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" name="TextBox 19"/>
          <p:cNvSpPr txBox="1"/>
          <p:nvPr/>
        </p:nvSpPr>
        <p:spPr>
          <a:xfrm>
            <a:off x="253827" y="345757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7" name="圆角矩形 26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圆角矩形 5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9" name="圆角矩形 5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407368" y="538685"/>
                <a:ext cx="11412000" cy="4012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，得角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的平分线垂直于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，设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的夹角为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𝐶𝐴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[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]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=π-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为等腰三角形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38685"/>
                <a:ext cx="11412000" cy="4012380"/>
              </a:xfrm>
              <a:prstGeom prst="rect">
                <a:avLst/>
              </a:prstGeom>
              <a:blipFill rotWithShape="1">
                <a:blip r:embed="rId12"/>
                <a:stretch>
                  <a:fillRect l="-3" t="-5" r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79433" y="595281"/>
                <a:ext cx="11736664" cy="24147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是平面内两个互相垂直的单位向量，若向量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满足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)·(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的最大值是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A.1                B.2  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33" y="595281"/>
                <a:ext cx="11736664" cy="2414700"/>
              </a:xfrm>
              <a:prstGeom prst="rect">
                <a:avLst/>
              </a:prstGeom>
              <a:blipFill rotWithShape="1">
                <a:blip r:embed="rId1"/>
                <a:stretch>
                  <a:fillRect l="-3" t="-12" r="3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9"/>
          <p:cNvSpPr txBox="1"/>
          <p:nvPr/>
        </p:nvSpPr>
        <p:spPr>
          <a:xfrm>
            <a:off x="4007768" y="219657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336000" y="692696"/>
                <a:ext cx="11448632" cy="3466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是平面内两个互相垂直的单位向量，不妨设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5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spc="-5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 spc="-5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，表示圆心为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 spc="-5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 spc="-5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 spc="-5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 spc="-5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 spc="-5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，半径为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5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 spc="-5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 spc="-5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 spc="-5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的圆，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b="1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 spc="-5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800" i="1" spc="-5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spc="-5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 spc="-5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800" spc="-5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zh-CN" altLang="zh-CN" sz="2800" spc="-5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表示圆上的点</a:t>
                </a:r>
                <a:r>
                  <a:rPr lang="en-US" altLang="zh-CN" sz="2800" spc="-5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 spc="-5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 spc="-5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spc="-5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en-US" altLang="zh-CN" sz="2800" spc="-50" smtClean="0">
                  <a:effectLst/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原点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的距离，因此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的最大值为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8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8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692696"/>
                <a:ext cx="11448632" cy="3466911"/>
              </a:xfrm>
              <a:prstGeom prst="rect">
                <a:avLst/>
              </a:prstGeom>
              <a:blipFill rotWithShape="1">
                <a:blip r:embed="rId12"/>
                <a:stretch>
                  <a:fillRect l="-1" t="-16" r="3" b="-7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78798" y="764704"/>
                <a:ext cx="11160600" cy="2387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，其外接圆的圆心为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𝐴𝑂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𝐴𝑂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A.4                B.4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C.16             D.16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98" y="764704"/>
                <a:ext cx="11160600" cy="2387833"/>
              </a:xfrm>
              <a:prstGeom prst="rect">
                <a:avLst/>
              </a:prstGeom>
              <a:blipFill rotWithShape="1">
                <a:blip r:embed="rId1"/>
                <a:stretch>
                  <a:fillRect l="-3" t="-7" r="2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6348074" y="2367707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88318" y="44624"/>
            <a:ext cx="11412000" cy="6201762"/>
            <a:chOff x="388318" y="44624"/>
            <a:chExt cx="11412000" cy="620176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矩形 21"/>
                <p:cNvSpPr/>
                <p:nvPr/>
              </p:nvSpPr>
              <p:spPr>
                <a:xfrm>
                  <a:off x="388318" y="44624"/>
                  <a:ext cx="11412000" cy="620176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=8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|cos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=8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|=16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  <m:acc>
                            <m:accPr>
                              <m:chr m:val="⃗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𝐴𝐶</m:t>
                              </m:r>
                            </m:e>
                          </m:acc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为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宋体" panose="02010600030101010101" pitchFamily="2" charset="-122"/>
                    </a:rPr>
                    <a:t>△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ABC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的外接圆圆心，过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作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OD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于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的中点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cos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∠</a:t>
                  </a:r>
                  <a:r>
                    <a:rPr lang="en-US" altLang="zh-CN" sz="2800" i="1" smtClean="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OAB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𝐴𝐷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同理可得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2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+2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128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  <m:acc>
                            <m:accPr>
                              <m:chr m:val="⃗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𝐴𝐶</m:t>
                              </m:r>
                            </m:e>
                          </m:acc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128</m:t>
                              </m:r>
                            </m:num>
                            <m:den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acc>
                                <m:accPr>
                                  <m:chr m:val="⃗"/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𝐴𝐶</m:t>
                                  </m:r>
                                </m:e>
                              </m:acc>
                              <m:sSup>
                                <m:sSup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|</m:t>
                                  </m:r>
                                </m:e>
                                <m:sup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·|</m:t>
                          </m:r>
                          <m:acc>
                            <m:accPr>
                              <m:chr m:val="⃗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𝐴𝐶</m:t>
                              </m:r>
                            </m:e>
                          </m:acc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=16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318" y="44624"/>
                  <a:ext cx="11412000" cy="6201762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image191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2264" y="404664"/>
              <a:ext cx="2232248" cy="223224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88318" y="980728"/>
            <a:ext cx="10316194" cy="2592288"/>
            <a:chOff x="388318" y="44624"/>
            <a:chExt cx="10316194" cy="259228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矩形 21"/>
                <p:cNvSpPr/>
                <p:nvPr/>
              </p:nvSpPr>
              <p:spPr>
                <a:xfrm>
                  <a:off x="388318" y="44624"/>
                  <a:ext cx="7435874" cy="253005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当且仅当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128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  <m:acc>
                            <m:accPr>
                              <m:chr m:val="⃗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𝐴𝐶</m:t>
                              </m:r>
                            </m:e>
                          </m:acc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=8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=16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时，等号成立，故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+2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𝐴𝑂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的最小值为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16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318" y="44624"/>
                  <a:ext cx="7435874" cy="2530052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image191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2264" y="404664"/>
              <a:ext cx="2232248" cy="223224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90000" y="436225"/>
                <a:ext cx="11405941" cy="2174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=9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=60°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满足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37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的长为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B.3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C.3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D.6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36225"/>
                <a:ext cx="11405941" cy="2174763"/>
              </a:xfrm>
              <a:prstGeom prst="rect">
                <a:avLst/>
              </a:prstGeom>
              <a:blipFill rotWithShape="1">
                <a:blip r:embed="rId1"/>
                <a:stretch>
                  <a:fillRect l="-1" t="-28" r="2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236859" y="192409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836644"/>
                <a:ext cx="11350315" cy="340663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四心问题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一、引理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奔驰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内一点，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BOC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AOC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AOB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的面积分别为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与奔驰汽车的标志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类似，故该引理又称为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奔驰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836644"/>
                <a:ext cx="11350315" cy="3406638"/>
              </a:xfrm>
              <a:prstGeom prst="rect">
                <a:avLst/>
              </a:prstGeom>
              <a:blipFill rotWithShape="1">
                <a:blip r:embed="rId1"/>
                <a:stretch>
                  <a:fillRect l="-3" t="-10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5.jpe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324" y="4242037"/>
            <a:ext cx="4187353" cy="221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342396"/>
                <a:ext cx="11412000" cy="5688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800">
                        <a:effectLst/>
                        <a:latin typeface="Cambria Math" panose="02040503050406030204" pitchFamily="18" charset="0"/>
                        <a:ea typeface="仿宋" panose="02010609060101010101" pitchFamily="49" charset="-122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37=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9cos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60°+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+9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-126=0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舍负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=6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342396"/>
                <a:ext cx="11412000" cy="5688417"/>
              </a:xfrm>
              <a:prstGeom prst="rect">
                <a:avLst/>
              </a:prstGeom>
              <a:blipFill rotWithShape="1">
                <a:blip r:embed="rId12"/>
                <a:stretch>
                  <a:fillRect l="-1" t="-2" r="5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409141"/>
                <a:ext cx="11412000" cy="3451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𝐴𝐶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9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09141"/>
                <a:ext cx="11412000" cy="3451907"/>
              </a:xfrm>
              <a:prstGeom prst="rect">
                <a:avLst/>
              </a:prstGeom>
              <a:blipFill rotWithShape="1">
                <a:blip r:embed="rId12"/>
                <a:stretch>
                  <a:fillRect l="-1" t="-6" r="5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79433" y="476672"/>
                <a:ext cx="11304616" cy="3852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2023·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全国乙卷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的半径为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相切于点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>
                    <a:effectLst/>
                    <a:latin typeface="Segoe UI Symbol" panose="020B0502040204020203" pitchFamily="34" charset="0"/>
                    <a:ea typeface="宋体" panose="02010600030101010101" pitchFamily="2" charset="-122"/>
                    <a:cs typeface="Segoe UI Symbol" panose="020B0502040204020203" pitchFamily="34" charset="0"/>
                  </a:rPr>
                  <a:t>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交于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两点，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的中点，若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PO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𝑃𝐷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的最大值为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D.2+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33" y="476672"/>
                <a:ext cx="11304616" cy="3852914"/>
              </a:xfrm>
              <a:prstGeom prst="rect">
                <a:avLst/>
              </a:prstGeom>
              <a:blipFill rotWithShape="1">
                <a:blip r:embed="rId1"/>
                <a:stretch>
                  <a:fillRect l="-3" t="-11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0394" y="285293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408008" y="194590"/>
                <a:ext cx="11412000" cy="6014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6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连接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图略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，由题可知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，因为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所以由勾股定理可得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zh-CN" altLang="zh-CN" sz="26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POA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设直线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绕点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按逆时针旋转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后与直线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重合，则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6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APD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en-US" altLang="zh-CN" sz="26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6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𝑃𝐷</m:t>
                        </m:r>
                      </m:e>
                    </m:acc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𝑃𝐷</m:t>
                        </m:r>
                      </m:e>
                    </m:acc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zh-CN" altLang="zh-CN" sz="2600" smtClean="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𝑃𝐷</m:t>
                        </m:r>
                      </m:e>
                    </m:acc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取得最大值，为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08" y="194590"/>
                <a:ext cx="11412000" cy="6014147"/>
              </a:xfrm>
              <a:prstGeom prst="rect">
                <a:avLst/>
              </a:prstGeom>
              <a:blipFill rotWithShape="1">
                <a:blip r:embed="rId12"/>
                <a:stretch>
                  <a:fillRect l="-3" t="-5" r="1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圆角矩形 19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88318" y="476672"/>
                <a:ext cx="11293011" cy="5086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二、多项选择题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7.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设点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所在平面内一点，则下列说法正确的有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800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的中点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过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的垂心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的延长线上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面积的一半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8" y="476672"/>
                <a:ext cx="11293011" cy="5086905"/>
              </a:xfrm>
              <a:prstGeom prst="rect">
                <a:avLst/>
              </a:prstGeom>
              <a:blipFill rotWithShape="1">
                <a:blip r:embed="rId12"/>
                <a:stretch>
                  <a:fillRect l="-3" t="-8" r="4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19"/>
          <p:cNvSpPr txBox="1"/>
          <p:nvPr/>
        </p:nvSpPr>
        <p:spPr>
          <a:xfrm>
            <a:off x="227334" y="198884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TextBox 19"/>
          <p:cNvSpPr txBox="1"/>
          <p:nvPr/>
        </p:nvSpPr>
        <p:spPr>
          <a:xfrm>
            <a:off x="227334" y="299137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6" name="TextBox 19"/>
          <p:cNvSpPr txBox="1"/>
          <p:nvPr/>
        </p:nvSpPr>
        <p:spPr>
          <a:xfrm>
            <a:off x="227334" y="4700761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390000" y="142974"/>
                <a:ext cx="11412000" cy="6065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∵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800">
                        <a:effectLst/>
                        <a:latin typeface="Cambria Math" panose="02040503050406030204" pitchFamily="18" charset="0"/>
                        <a:ea typeface="仿宋" panose="02010609060101010101" pitchFamily="49" charset="-122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的中点，故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·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𝐵𝐶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𝐴𝐵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·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𝐵𝐶</m:t>
                                </m:r>
                              </m:e>
                            </m:acc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𝐴𝐶</m:t>
                                </m:r>
                              </m:e>
                            </m:acc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|+|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故直线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过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的垂心，故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∵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的延长线上，故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错误；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142974"/>
                <a:ext cx="11412000" cy="6065763"/>
              </a:xfrm>
              <a:prstGeom prst="rect">
                <a:avLst/>
              </a:prstGeom>
              <a:blipFill rotWithShape="1">
                <a:blip r:embed="rId12"/>
                <a:stretch>
                  <a:fillRect l="-1" t="-2" r="5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390000" y="310913"/>
                <a:ext cx="11412000" cy="38381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∵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𝐴𝑀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𝐴𝑀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三点共线，且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𝐴𝑀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|=2|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面积的一半，故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310913"/>
                <a:ext cx="11412000" cy="3838167"/>
              </a:xfrm>
              <a:prstGeom prst="rect">
                <a:avLst/>
              </a:prstGeom>
              <a:blipFill rotWithShape="1">
                <a:blip r:embed="rId12"/>
                <a:stretch>
                  <a:fillRect l="-1" t="-10" r="5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54149"/>
                <a:ext cx="11181199" cy="6277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北京顺义区模拟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八卦是中国传统文化中的一部分，八个方位分别象征天、地、风、雷、水、火、山、泽八种自然现象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八卦模型如图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所示，其平面图形为正八边形，如图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所示，点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为该正八边形的中心，设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，下列结论中正确的是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𝐷𝐻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𝑂𝐷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上的投影向量为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为与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𝑂𝐷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同向的单位向量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为正八边形边上的一个动点，则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𝐴𝑃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的最大值为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4149"/>
                <a:ext cx="11181199" cy="6277681"/>
              </a:xfrm>
              <a:prstGeom prst="rect">
                <a:avLst/>
              </a:prstGeom>
              <a:blipFill rotWithShape="1">
                <a:blip r:embed="rId1"/>
                <a:stretch>
                  <a:fillRect l="-3" t="-3" r="-110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Box 19"/>
          <p:cNvSpPr txBox="1"/>
          <p:nvPr/>
        </p:nvSpPr>
        <p:spPr>
          <a:xfrm>
            <a:off x="239550" y="375799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8600" y="473240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17" name="image192.jpeg"/>
          <p:cNvPicPr/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2149262"/>
            <a:ext cx="4340439" cy="23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矩形 19"/>
              <p:cNvSpPr/>
              <p:nvPr/>
            </p:nvSpPr>
            <p:spPr>
              <a:xfrm>
                <a:off x="407368" y="467260"/>
                <a:ext cx="11299010" cy="49402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pc="-5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由题意可知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BOE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不正确；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∵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𝐷𝐻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𝐷𝐻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𝑂𝐷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上的投影向量为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𝑂𝐴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·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𝑂𝐷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𝑂𝐷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𝑂𝐷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𝑂𝐷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b="1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67260"/>
                <a:ext cx="11299010" cy="4940263"/>
              </a:xfrm>
              <a:prstGeom prst="rect">
                <a:avLst/>
              </a:prstGeom>
              <a:blipFill rotWithShape="1">
                <a:blip r:embed="rId12"/>
                <a:stretch>
                  <a:fillRect l="-3" t="-11" r="1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07368" y="207690"/>
            <a:ext cx="11299010" cy="5934381"/>
            <a:chOff x="407368" y="207690"/>
            <a:chExt cx="11299010" cy="593438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矩形 19"/>
                <p:cNvSpPr/>
                <p:nvPr/>
              </p:nvSpPr>
              <p:spPr>
                <a:xfrm>
                  <a:off x="407368" y="207690"/>
                  <a:ext cx="11299010" cy="593438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pc="-50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如图，当点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P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在线段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上时，此时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𝐴𝑃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|cos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∠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BAP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𝐴𝑀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最大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宋体" panose="02010600030101010101" pitchFamily="2" charset="-122"/>
                    </a:rPr>
                    <a:t>△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AOB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中，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OB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∠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AOB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∴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BC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AB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cos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π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ra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∴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AM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AB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MB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ra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𝐴𝑃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𝐴𝑃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|cos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∠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BAP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𝐴𝑀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|=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×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2-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𝐴𝑃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的最大值为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不正确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0" name="矩形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368" y="207690"/>
                  <a:ext cx="11299010" cy="5934381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" name="image193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3658" y="1225214"/>
              <a:ext cx="2736958" cy="2664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350315" cy="82131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 spc="-1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推论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内的一点，且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 spc="-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spc="-100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spc="-100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 spc="-100" smtClean="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spc="-100" baseline="-250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800" spc="-1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 spc="-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 spc="-1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en-US" altLang="zh-CN" sz="2800" spc="-1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350315" cy="821315"/>
              </a:xfrm>
              <a:prstGeom prst="rect">
                <a:avLst/>
              </a:prstGeom>
              <a:blipFill rotWithShape="1">
                <a:blip r:embed="rId1"/>
                <a:stretch>
                  <a:fillRect l="-3" t="-42" b="-13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4" name="圆角矩形 43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336000" y="620688"/>
                <a:ext cx="8345847" cy="36374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dirty="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三、填空题</a:t>
                </a:r>
                <a:endParaRPr lang="zh-CN" altLang="zh-CN" sz="1100" dirty="0"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9.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杭州模拟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如图，在大三角形中共有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个网格点，相邻网格点间的距离均为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，从中选取三个不同的网格点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的最大值与最小值的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和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endParaRPr lang="en-US" altLang="zh-CN"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620688"/>
                <a:ext cx="8345847" cy="3637471"/>
              </a:xfrm>
              <a:prstGeom prst="rect">
                <a:avLst/>
              </a:prstGeom>
              <a:blipFill rotWithShape="1">
                <a:blip r:embed="rId12"/>
                <a:stretch>
                  <a:fillRect l="-1" t="-8" r="2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矩形 42"/>
              <p:cNvSpPr/>
              <p:nvPr/>
            </p:nvSpPr>
            <p:spPr>
              <a:xfrm>
                <a:off x="1199456" y="3091232"/>
                <a:ext cx="521297" cy="10048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100" dirty="0" smtClean="0">
                    <a:solidFill>
                      <a:srgbClr val="C00000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100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矩形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091232"/>
                <a:ext cx="521297" cy="1004890"/>
              </a:xfrm>
              <a:prstGeom prst="rect">
                <a:avLst/>
              </a:prstGeom>
              <a:blipFill rotWithShape="1">
                <a:blip r:embed="rId13"/>
                <a:stretch>
                  <a:fillRect l="-110" t="-5" r="103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194.jpeg"/>
          <p:cNvPicPr/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081311"/>
            <a:ext cx="2604673" cy="2323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4" name="圆角矩形 43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36000" y="188640"/>
            <a:ext cx="11412000" cy="5904656"/>
            <a:chOff x="336000" y="188640"/>
            <a:chExt cx="11412000" cy="590465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矩形 44"/>
                <p:cNvSpPr/>
                <p:nvPr/>
              </p:nvSpPr>
              <p:spPr>
                <a:xfrm>
                  <a:off x="336000" y="188640"/>
                  <a:ext cx="11412000" cy="461664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最大同时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|cos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〈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〉最大，则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取得最大值，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如图所示，当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分别是最大的正三角形底边的端点，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点是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点上方且紧靠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的一点时，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最大，且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|cos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〈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〉也达到最大值，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所以此时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取得最大值，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最大值为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×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5" name="矩形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000" y="188640"/>
                  <a:ext cx="11412000" cy="4616648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image195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0016" y="2390155"/>
              <a:ext cx="2577663" cy="22354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196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4352" y="2528193"/>
              <a:ext cx="2304256" cy="2217303"/>
            </a:xfrm>
            <a:prstGeom prst="rect">
              <a:avLst/>
            </a:prstGeom>
            <a:noFill/>
            <a:ln>
              <a:noFill/>
            </a:ln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矩形 17"/>
                <p:cNvSpPr/>
                <p:nvPr/>
              </p:nvSpPr>
              <p:spPr>
                <a:xfrm>
                  <a:off x="336000" y="4625650"/>
                  <a:ext cx="11412000" cy="14676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分别是最大的正三角形底边的端点，且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点是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之间的一点时，〈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〉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=180°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8" name="矩形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000" y="4625650"/>
                  <a:ext cx="11412000" cy="1467646"/>
                </a:xfrm>
                <a:prstGeom prst="rect">
                  <a:avLst/>
                </a:prstGeom>
                <a:blipFill rotWithShape="1">
                  <a:blip r:embed="rId1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4" name="圆角矩形 43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36000" y="833499"/>
            <a:ext cx="11412000" cy="4035661"/>
            <a:chOff x="336000" y="244388"/>
            <a:chExt cx="11412000" cy="403566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矩形 44"/>
                <p:cNvSpPr/>
                <p:nvPr/>
              </p:nvSpPr>
              <p:spPr>
                <a:xfrm>
                  <a:off x="336000" y="244388"/>
                  <a:ext cx="11412000" cy="174445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此时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取得最小值，为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×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×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=-2.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综上所述，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𝐴𝐵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𝐴𝐶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的最大值与最小值的和为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-2=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5" name="矩形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000" y="244388"/>
                  <a:ext cx="11412000" cy="1744452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image195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9839" y="1924708"/>
              <a:ext cx="2577663" cy="22354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196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175" y="2062746"/>
              <a:ext cx="2304256" cy="221730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47605" y="677595"/>
                <a:ext cx="11293011" cy="2611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2024·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天津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在边长为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的正方形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为线段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的三等分点，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CE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DE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μ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为线段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BE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上的动点，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endParaRPr lang="en-US" altLang="zh-CN" sz="800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的中点，则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𝐴𝐹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𝐷𝐺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的最小值为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05" y="677595"/>
                <a:ext cx="11293011" cy="2611036"/>
              </a:xfrm>
              <a:prstGeom prst="rect">
                <a:avLst/>
              </a:prstGeom>
              <a:blipFill rotWithShape="1">
                <a:blip r:embed="rId1"/>
                <a:stretch>
                  <a:fillRect l="-2" t="-2" r="4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2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5977381" y="1124744"/>
                <a:ext cx="407484" cy="10068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1100" smtClean="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381" y="1124744"/>
                <a:ext cx="407484" cy="1006814"/>
              </a:xfrm>
              <a:prstGeom prst="rect">
                <a:avLst/>
              </a:prstGeom>
              <a:blipFill rotWithShape="1">
                <a:blip r:embed="rId13"/>
                <a:stretch>
                  <a:fillRect l="-31" t="-16" r="141" b="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5689379" y="2060848"/>
                <a:ext cx="609462" cy="1019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379" y="2060848"/>
                <a:ext cx="609462" cy="1019895"/>
              </a:xfrm>
              <a:prstGeom prst="rect">
                <a:avLst/>
              </a:prstGeom>
              <a:blipFill rotWithShape="1">
                <a:blip r:embed="rId14"/>
                <a:stretch>
                  <a:fillRect l="-68" t="-27" r="45" b="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/>
              <p:cNvSpPr/>
              <p:nvPr/>
            </p:nvSpPr>
            <p:spPr>
              <a:xfrm>
                <a:off x="390000" y="44624"/>
                <a:ext cx="11412000" cy="6176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方法一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CE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DE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𝐶𝐸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由题意可知，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𝐵𝐶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𝐵𝐴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4624"/>
                <a:ext cx="11412000" cy="6176627"/>
              </a:xfrm>
              <a:prstGeom prst="rect">
                <a:avLst/>
              </a:prstGeom>
              <a:blipFill rotWithShape="1">
                <a:blip r:embed="rId12"/>
                <a:stretch>
                  <a:fillRect l="-1" t="-3" r="5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/>
              <p:cNvSpPr/>
              <p:nvPr/>
            </p:nvSpPr>
            <p:spPr>
              <a:xfrm>
                <a:off x="390000" y="210274"/>
                <a:ext cx="11412000" cy="58110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为线段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BE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上的动点，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𝐵𝐹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𝐵𝐸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𝐴𝐹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𝐵𝐹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𝐵𝐸</m:t>
                        </m:r>
                      </m:e>
                    </m:acc>
                  </m:oMath>
                </a14:m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800" smtClean="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的中点，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𝐷𝐺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𝐴𝐺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𝐴𝐹</m:t>
                        </m:r>
                      </m:e>
                    </m:acc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可得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𝐴𝐹</m:t>
                        </m:r>
                      </m:e>
                    </m:acc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𝐷𝐺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𝐵𝐴</m:t>
                            </m:r>
                          </m:e>
                        </m:acc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𝐵𝐶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𝐵𝐴</m:t>
                            </m:r>
                          </m:e>
                        </m:acc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𝐵𝐶</m:t>
                            </m:r>
                          </m:e>
                        </m:acc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210274"/>
                <a:ext cx="11412000" cy="5811014"/>
              </a:xfrm>
              <a:prstGeom prst="rect">
                <a:avLst/>
              </a:prstGeom>
              <a:blipFill rotWithShape="1">
                <a:blip r:embed="rId12"/>
                <a:stretch>
                  <a:fillRect l="-1" t="-2" r="5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90000" y="116632"/>
            <a:ext cx="11412000" cy="6189067"/>
            <a:chOff x="390000" y="116632"/>
            <a:chExt cx="11412000" cy="618906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矩形 23"/>
                <p:cNvSpPr/>
                <p:nvPr/>
              </p:nvSpPr>
              <p:spPr>
                <a:xfrm>
                  <a:off x="390000" y="116632"/>
                  <a:ext cx="11412000" cy="618906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又由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k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∈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可知，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k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𝐴𝐹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𝐷𝐺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取到最小值为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黑体" panose="02010609060101010101" charset="-122"/>
                      <a:cs typeface="Times New Roman" panose="02020603050405020304" pitchFamily="18" charset="0"/>
                    </a:rPr>
                    <a:t>方法二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　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为坐标原点建立平面直角坐标系，如图所示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E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可得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𝐵𝐴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𝐵𝐶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𝐵𝐸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𝐵𝐸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λ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𝐵𝐴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μ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𝐵𝐶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λ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μ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14:m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plcHide m:val="on"/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zh-CN" altLang="zh-CN" sz="28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CN" sz="2800" b="0" i="0" smtClean="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          </m:t>
                                </m:r>
                              </m:e>
                            </m:mr>
                          </m:m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λ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μ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；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00" y="116632"/>
                  <a:ext cx="11412000" cy="6189067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" name="image197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0256" y="2132856"/>
              <a:ext cx="2701893" cy="28803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90000" y="217135"/>
            <a:ext cx="11412000" cy="5804153"/>
            <a:chOff x="390000" y="116632"/>
            <a:chExt cx="11412000" cy="580415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矩形 23"/>
                <p:cNvSpPr/>
                <p:nvPr/>
              </p:nvSpPr>
              <p:spPr>
                <a:xfrm>
                  <a:off x="390000" y="116632"/>
                  <a:ext cx="11412000" cy="580415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因为点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在线段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BE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：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=-3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∈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设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-3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∈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且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AF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的中点，则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G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可得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𝐴𝐹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-3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𝐷𝐺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则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𝐴𝐹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𝐷𝐺</m:t>
                          </m:r>
                        </m:e>
                      </m:acc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-3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5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且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NEU-BZ"/>
                      <a:ea typeface="宋体" panose="02010600030101010101" pitchFamily="2" charset="-122"/>
                      <a:cs typeface="宋体" panose="02010600030101010101" pitchFamily="2" charset="-122"/>
                    </a:rPr>
                    <a:t>∈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00" y="116632"/>
                  <a:ext cx="11412000" cy="5804153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" name="image197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0256" y="2132856"/>
              <a:ext cx="2701893" cy="28803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1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90000" y="836712"/>
            <a:ext cx="11412000" cy="2880320"/>
            <a:chOff x="390000" y="-100503"/>
            <a:chExt cx="11412000" cy="288032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矩形 23"/>
                <p:cNvSpPr/>
                <p:nvPr/>
              </p:nvSpPr>
              <p:spPr>
                <a:xfrm>
                  <a:off x="390000" y="116632"/>
                  <a:ext cx="11412000" cy="193572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:r>
                    <a:rPr lang="zh-CN" altLang="en-US" sz="2800" b="1" smtClean="0">
                      <a:ln w="0"/>
                      <a:gradFill>
                        <a:gsLst>
                          <a:gs pos="0">
                            <a:schemeClr val="accent5">
                              <a:lumMod val="50000"/>
                            </a:schemeClr>
                          </a:gs>
                          <a:gs pos="50000">
                            <a:schemeClr val="accent5"/>
                          </a:gs>
                          <a:gs pos="100000">
                            <a:schemeClr val="accent5">
                              <a:lumMod val="60000"/>
                              <a:lumOff val="40000"/>
                            </a:schemeClr>
                          </a:gs>
                        </a:gsLst>
                        <a:lin ang="5400000"/>
                      </a:gradFill>
                      <a:effectLst>
                        <a:reflection blurRad="6350" stA="53000" endA="300" endPos="35500" dir="5400000" sy="-90000" algn="bl" rotWithShape="0"/>
                      </a:effectLst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解析　</a:t>
                  </a: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=-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4231005" algn="l"/>
                    </a:tabLst>
                  </a:pP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𝐴𝐹</m:t>
                          </m:r>
                        </m:e>
                      </m:acc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𝐷𝐺</m:t>
                          </m:r>
                        </m:e>
                      </m:acc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取到最小值为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00" y="116632"/>
                  <a:ext cx="11412000" cy="1935723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" name="image197.jpeg"/>
            <p:cNvPicPr/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9499" y="-100503"/>
              <a:ext cx="2701893" cy="28803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3"/>
          <p:cNvSpPr/>
          <p:nvPr/>
        </p:nvSpPr>
        <p:spPr>
          <a:xfrm>
            <a:off x="11135785" y="189399"/>
            <a:ext cx="677420" cy="78788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rgbClr val="D2D9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6574" y="2997324"/>
            <a:ext cx="5247640" cy="1938992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4800" b="1" spc="300" dirty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本课结束</a:t>
            </a:r>
            <a:endParaRPr lang="zh-CN" altLang="en-US" sz="48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altLang="zh-CN" sz="7200" b="1" spc="300" dirty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THANKS</a:t>
            </a:r>
            <a:endParaRPr lang="zh-CN" altLang="en-US" sz="72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5929343" y="1765608"/>
            <a:ext cx="5402849" cy="3815643"/>
          </a:xfrm>
          <a:custGeom>
            <a:avLst/>
            <a:gdLst>
              <a:gd name="connsiteX0" fmla="*/ 0 w 8652"/>
              <a:gd name="connsiteY0" fmla="*/ 687 h 6205"/>
              <a:gd name="connsiteX1" fmla="*/ 8652 w 8652"/>
              <a:gd name="connsiteY1" fmla="*/ 0 h 6205"/>
              <a:gd name="connsiteX2" fmla="*/ 8652 w 8652"/>
              <a:gd name="connsiteY2" fmla="*/ 6205 h 6205"/>
              <a:gd name="connsiteX3" fmla="*/ 5 w 8652"/>
              <a:gd name="connsiteY3" fmla="*/ 5035 h 6205"/>
              <a:gd name="connsiteX4" fmla="*/ 0 w 8652"/>
              <a:gd name="connsiteY4" fmla="*/ 687 h 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2" h="6205">
                <a:moveTo>
                  <a:pt x="0" y="687"/>
                </a:moveTo>
                <a:lnTo>
                  <a:pt x="8652" y="0"/>
                </a:lnTo>
                <a:lnTo>
                  <a:pt x="8652" y="6205"/>
                </a:lnTo>
                <a:lnTo>
                  <a:pt x="5" y="5035"/>
                </a:lnTo>
                <a:lnTo>
                  <a:pt x="0" y="687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2309" y="762342"/>
            <a:ext cx="11350315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二、三角形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方正书宋_GBK" panose="02000000000000000000" pitchFamily="65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四心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方正书宋_GBK" panose="02000000000000000000" pitchFamily="65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的定义、几何性质和向量特征</a:t>
            </a:r>
            <a:endParaRPr lang="zh-CN" altLang="zh-CN" sz="1050">
              <a:solidFill>
                <a:srgbClr val="000000"/>
              </a:solidFill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重心</a:t>
            </a:r>
            <a:endParaRPr lang="zh-CN" altLang="zh-CN" sz="1050">
              <a:solidFill>
                <a:srgbClr val="000000"/>
              </a:solidFill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定义：三角形三条中线的交点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几何性质：三角形的重心是中线的三等分点，它到顶点的距离等于它到对边中点距离的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倍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.</a:t>
            </a:r>
            <a:endParaRPr lang="zh-CN" altLang="zh-CN" sz="1050">
              <a:solidFill>
                <a:srgbClr val="000000"/>
              </a:solidFill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方正书宋_GBK" panose="02000000000000000000" pitchFamily="65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向量特征：</a:t>
            </a:r>
            <a:endParaRPr lang="zh-CN" altLang="zh-CN" sz="1050">
              <a:solidFill>
                <a:srgbClr val="000000"/>
              </a:solidFill>
              <a:latin typeface="NEU-BZ"/>
              <a:ea typeface="方正书宋_GBK" panose="02000000000000000000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350315" cy="82131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的重心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𝐺𝐴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𝐺𝐵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𝐺𝐶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350315" cy="821315"/>
              </a:xfrm>
              <a:prstGeom prst="rect">
                <a:avLst/>
              </a:prstGeom>
              <a:blipFill rotWithShape="1">
                <a:blip r:embed="rId1"/>
                <a:stretch>
                  <a:fillRect l="-3" t="-42" b="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62309" y="1628800"/>
                <a:ext cx="11350315" cy="82131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en-US" sz="2800" b="1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由引理得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的重心</a:t>
                </a:r>
                <a:r>
                  <a:rPr lang="en-US" altLang="zh-CN" sz="2800">
                    <a:effectLst/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C</a:t>
                </a:r>
                <a:r>
                  <a:rPr lang="en-US" altLang="zh-CN" sz="2800">
                    <a:effectLst/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𝐺𝐴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𝐺𝐵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𝐺𝐶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</a:rPr>
                  <a:t>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1628800"/>
                <a:ext cx="11350315" cy="821315"/>
              </a:xfrm>
              <a:prstGeom prst="rect">
                <a:avLst/>
              </a:prstGeom>
              <a:blipFill rotWithShape="1">
                <a:blip r:embed="rId2"/>
                <a:stretch>
                  <a:fillRect l="-3" t="-3" b="-124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350315" cy="16544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所在平面内任意一点，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𝑃𝐺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的重心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350315" cy="1654492"/>
              </a:xfrm>
              <a:prstGeom prst="rect">
                <a:avLst/>
              </a:prstGeom>
              <a:blipFill rotWithShape="1">
                <a:blip r:embed="rId1"/>
                <a:stretch>
                  <a:fillRect l="-3" t="-21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62309" y="2403036"/>
                <a:ext cx="11350315" cy="24661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的重心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𝐺𝐴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𝐺𝐵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𝐺𝐶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𝑃𝐺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𝑃𝐺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𝑃𝐺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𝑃𝐺</m:t>
                        </m:r>
                      </m:e>
                    </m:acc>
                  </m:oMath>
                </a14:m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2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𝑃𝐶</m:t>
                        </m:r>
                      </m:e>
                    </m:acc>
                  </m:oMath>
                </a14:m>
                <a:r>
                  <a:rPr lang="en-US" altLang="zh-CN" sz="28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2403036"/>
                <a:ext cx="11350315" cy="2466124"/>
              </a:xfrm>
              <a:prstGeom prst="rect">
                <a:avLst/>
              </a:prstGeom>
              <a:blipFill rotWithShape="1">
                <a:blip r:embed="rId2"/>
                <a:stretch>
                  <a:fillRect l="-3" t="-8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4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5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03302" y="229206"/>
            <a:ext cx="10695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 dirty="0" smtClean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微拓展</a:t>
            </a:r>
            <a:endParaRPr lang="zh-CN" alt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62309" y="762342"/>
                <a:ext cx="11350315" cy="340663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外心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定义：三角形三条边的中垂线的交点，也是三角形外接圆的圆心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几何性质：三角形的外心到三个顶点的距离相等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向量特征：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是锐角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的外心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方正书宋_GBK" panose="02000000000000000000" pitchFamily="65" charset="-122"/>
                    <a:cs typeface="Cambria Math" panose="02040503050406030204" pitchFamily="18" charset="0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2342"/>
                <a:ext cx="11350315" cy="3406638"/>
              </a:xfrm>
              <a:prstGeom prst="rect">
                <a:avLst/>
              </a:prstGeom>
              <a:blipFill rotWithShape="1">
                <a:blip r:embed="rId1"/>
                <a:stretch>
                  <a:fillRect l="-3" t="-10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362309" y="764704"/>
                <a:ext cx="11350315" cy="47819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是锐角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△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的外心，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|=|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AOB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ACB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BOC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BAC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COA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于是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i="1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根据引理，得到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方正书宋_GBK" panose="02000000000000000000" pitchFamily="65" charset="-122"/>
                            <a:cs typeface="Times New Roman" panose="020206030504050203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反之亦然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证明略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方正书宋_GBK" panose="02000000000000000000" pitchFamily="65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solidFill>
                    <a:srgbClr val="000000"/>
                  </a:solidFill>
                  <a:effectLst/>
                  <a:latin typeface="NEU-BZ"/>
                  <a:ea typeface="方正书宋_GBK" panose="02000000000000000000" pitchFamily="65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764704"/>
                <a:ext cx="11350315" cy="4781950"/>
              </a:xfrm>
              <a:prstGeom prst="rect">
                <a:avLst/>
              </a:prstGeom>
              <a:blipFill rotWithShape="1">
                <a:blip r:embed="rId1"/>
                <a:stretch>
                  <a:fillRect l="-3" t="-3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353"/>
  <p:tag name="KSO_WM_TEMPLATE_CATEGORY" val="custom"/>
  <p:tag name="KSO_WM_SLIDE_INDEX" val="7"/>
  <p:tag name="KSO_WM_SLIDE_ID" val="custom20236353_7"/>
  <p:tag name="KSO_WM_TEMPLATE_MASTER_TYPE" val="0"/>
  <p:tag name="KSO_WM_SLIDE_LAYOUT" val="a_b_e"/>
  <p:tag name="KSO_WM_SLIDE_LAYOUT_CNT" val="1_1_1"/>
</p:tagLst>
</file>

<file path=ppt/tags/tag4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8582</Words>
  <Application>WPS 演示</Application>
  <PresentationFormat>宽屏</PresentationFormat>
  <Paragraphs>1022</Paragraphs>
  <Slides>49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70" baseType="lpstr">
      <vt:lpstr>Arial</vt:lpstr>
      <vt:lpstr>宋体</vt:lpstr>
      <vt:lpstr>Wingdings</vt:lpstr>
      <vt:lpstr>黑体</vt:lpstr>
      <vt:lpstr>Times New Roman</vt:lpstr>
      <vt:lpstr>Cambria Math</vt:lpstr>
      <vt:lpstr>NEU-BZ</vt:lpstr>
      <vt:lpstr>Segoe Print</vt:lpstr>
      <vt:lpstr>华文细黑</vt:lpstr>
      <vt:lpstr>微软雅黑</vt:lpstr>
      <vt:lpstr>方正书宋_GBK</vt:lpstr>
      <vt:lpstr>楷体</vt:lpstr>
      <vt:lpstr>Arial Unicode MS</vt:lpstr>
      <vt:lpstr>等线</vt:lpstr>
      <vt:lpstr>华文黑体</vt:lpstr>
      <vt:lpstr>Arial</vt:lpstr>
      <vt:lpstr>仿宋</vt:lpstr>
      <vt:lpstr>Segoe UI Symbol</vt:lpstr>
      <vt:lpstr>Calibri</vt:lpstr>
      <vt:lpstr>1_Office 主题​​</vt:lpstr>
      <vt:lpstr>Word.Document.8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数学课件</dc:title>
  <dc:creator>金榜苑</dc:creator>
  <cp:lastModifiedBy>阿文</cp:lastModifiedBy>
  <cp:revision>643</cp:revision>
  <dcterms:created xsi:type="dcterms:W3CDTF">2023-12-11T08:05:00Z</dcterms:created>
  <dcterms:modified xsi:type="dcterms:W3CDTF">2026-06-25T08:47:08Z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11DB64B7C5244789A1CA9BF405D710CB_13</vt:lpwstr>
  </property>
  <property fmtid="{D5CDD505-2E9C-101B-9397-08002B2CF9AE}" pid="3" name="KSOProductBuildVer">
    <vt:lpwstr>2052-12.1.0.21541</vt:lpwstr>
  </property>
</Properties>
</file>